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1" r:id="rId1"/>
  </p:sldMasterIdLst>
  <p:notesMasterIdLst>
    <p:notesMasterId r:id="rId12"/>
  </p:notesMasterIdLst>
  <p:sldIdLst>
    <p:sldId id="256" r:id="rId2"/>
    <p:sldId id="257" r:id="rId3"/>
    <p:sldId id="258" r:id="rId4"/>
    <p:sldId id="265" r:id="rId5"/>
    <p:sldId id="259" r:id="rId6"/>
    <p:sldId id="261" r:id="rId7"/>
    <p:sldId id="262" r:id="rId8"/>
    <p:sldId id="263" r:id="rId9"/>
    <p:sldId id="264"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720" autoAdjust="0"/>
  </p:normalViewPr>
  <p:slideViewPr>
    <p:cSldViewPr snapToGrid="0">
      <p:cViewPr varScale="1">
        <p:scale>
          <a:sx n="65" d="100"/>
          <a:sy n="65" d="100"/>
        </p:scale>
        <p:origin x="93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40121-B197-4974-B87D-17636929B3A6}" type="datetimeFigureOut">
              <a:rPr lang="en-IN" smtClean="0"/>
              <a:t>05-12-2024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DC5201-EBE5-4840-B018-5FB58CDD46E6}" type="slidenum">
              <a:rPr lang="en-IN" smtClean="0"/>
              <a:t>‹#›</a:t>
            </a:fld>
            <a:endParaRPr lang="en-IN"/>
          </a:p>
        </p:txBody>
      </p:sp>
    </p:spTree>
    <p:extLst>
      <p:ext uri="{BB962C8B-B14F-4D97-AF65-F5344CB8AC3E}">
        <p14:creationId xmlns:p14="http://schemas.microsoft.com/office/powerpoint/2010/main" val="3050315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DC5201-EBE5-4840-B018-5FB58CDD46E6}" type="slidenum">
              <a:rPr lang="en-IN" smtClean="0"/>
              <a:t>1</a:t>
            </a:fld>
            <a:endParaRPr lang="en-IN"/>
          </a:p>
        </p:txBody>
      </p:sp>
    </p:spTree>
    <p:extLst>
      <p:ext uri="{BB962C8B-B14F-4D97-AF65-F5344CB8AC3E}">
        <p14:creationId xmlns:p14="http://schemas.microsoft.com/office/powerpoint/2010/main" val="3725669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DC5201-EBE5-4840-B018-5FB58CDD46E6}" type="slidenum">
              <a:rPr lang="en-IN" smtClean="0"/>
              <a:t>2</a:t>
            </a:fld>
            <a:endParaRPr lang="en-IN"/>
          </a:p>
        </p:txBody>
      </p:sp>
    </p:spTree>
    <p:extLst>
      <p:ext uri="{BB962C8B-B14F-4D97-AF65-F5344CB8AC3E}">
        <p14:creationId xmlns:p14="http://schemas.microsoft.com/office/powerpoint/2010/main" val="4050419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DC5201-EBE5-4840-B018-5FB58CDD46E6}" type="slidenum">
              <a:rPr lang="en-IN" smtClean="0"/>
              <a:t>3</a:t>
            </a:fld>
            <a:endParaRPr lang="en-IN"/>
          </a:p>
        </p:txBody>
      </p:sp>
    </p:spTree>
    <p:extLst>
      <p:ext uri="{BB962C8B-B14F-4D97-AF65-F5344CB8AC3E}">
        <p14:creationId xmlns:p14="http://schemas.microsoft.com/office/powerpoint/2010/main" val="2262016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DC5201-EBE5-4840-B018-5FB58CDD46E6}" type="slidenum">
              <a:rPr lang="en-IN" smtClean="0"/>
              <a:t>4</a:t>
            </a:fld>
            <a:endParaRPr lang="en-IN"/>
          </a:p>
        </p:txBody>
      </p:sp>
    </p:spTree>
    <p:extLst>
      <p:ext uri="{BB962C8B-B14F-4D97-AF65-F5344CB8AC3E}">
        <p14:creationId xmlns:p14="http://schemas.microsoft.com/office/powerpoint/2010/main" val="1040419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DC5201-EBE5-4840-B018-5FB58CDD46E6}" type="slidenum">
              <a:rPr lang="en-IN" smtClean="0"/>
              <a:t>5</a:t>
            </a:fld>
            <a:endParaRPr lang="en-IN"/>
          </a:p>
        </p:txBody>
      </p:sp>
    </p:spTree>
    <p:extLst>
      <p:ext uri="{BB962C8B-B14F-4D97-AF65-F5344CB8AC3E}">
        <p14:creationId xmlns:p14="http://schemas.microsoft.com/office/powerpoint/2010/main" val="167779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DC5201-EBE5-4840-B018-5FB58CDD46E6}" type="slidenum">
              <a:rPr lang="en-IN" smtClean="0"/>
              <a:t>6</a:t>
            </a:fld>
            <a:endParaRPr lang="en-IN"/>
          </a:p>
        </p:txBody>
      </p:sp>
    </p:spTree>
    <p:extLst>
      <p:ext uri="{BB962C8B-B14F-4D97-AF65-F5344CB8AC3E}">
        <p14:creationId xmlns:p14="http://schemas.microsoft.com/office/powerpoint/2010/main" val="20652948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A1E45834-53BD-4C8F-B791-CD5378F4150E}" type="datetimeFigureOut">
              <a:rPr lang="en-US" smtClean="0"/>
              <a:t>12/5/2024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170260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E45834-53BD-4C8F-B791-CD5378F4150E}"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776182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1E45834-53BD-4C8F-B791-CD5378F4150E}"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411892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1E45834-53BD-4C8F-B791-CD5378F4150E}"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745182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E45834-53BD-4C8F-B791-CD5378F4150E}"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5913153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1E45834-53BD-4C8F-B791-CD5378F4150E}" type="datetimeFigureOut">
              <a:rPr lang="en-US" smtClean="0"/>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986643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1E45834-53BD-4C8F-B791-CD5378F4150E}" type="datetimeFigureOut">
              <a:rPr lang="en-US" smtClean="0"/>
              <a:t>12/5/2024</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353466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1E45834-53BD-4C8F-B791-CD5378F4150E}"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902164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1E45834-53BD-4C8F-B791-CD5378F4150E}"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340995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E45834-53BD-4C8F-B791-CD5378F4150E}"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455986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E45834-53BD-4C8F-B791-CD5378F4150E}"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083029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E45834-53BD-4C8F-B791-CD5378F4150E}"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52383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E45834-53BD-4C8F-B791-CD5378F4150E}" type="datetimeFigureOut">
              <a:rPr lang="en-US" smtClean="0"/>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921485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E45834-53BD-4C8F-B791-CD5378F4150E}" type="datetimeFigureOut">
              <a:rPr lang="en-US" smtClean="0"/>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798550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E45834-53BD-4C8F-B791-CD5378F4150E}" type="datetimeFigureOut">
              <a:rPr lang="en-US" smtClean="0"/>
              <a:t>12/5/2024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764445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E45834-53BD-4C8F-B791-CD5378F4150E}"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507625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E45834-53BD-4C8F-B791-CD5378F4150E}"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731463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A1E45834-53BD-4C8F-B791-CD5378F4150E}" type="datetimeFigureOut">
              <a:rPr lang="en-US" smtClean="0"/>
              <a:t>12/5/2024</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719D7796-F675-488F-AC46-C88938C80352}" type="slidenum">
              <a:rPr lang="en-US" smtClean="0"/>
              <a:t>‹#›</a:t>
            </a:fld>
            <a:endParaRPr lang="en-US"/>
          </a:p>
        </p:txBody>
      </p:sp>
    </p:spTree>
    <p:extLst>
      <p:ext uri="{BB962C8B-B14F-4D97-AF65-F5344CB8AC3E}">
        <p14:creationId xmlns:p14="http://schemas.microsoft.com/office/powerpoint/2010/main" val="2144263913"/>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pic>
        <p:nvPicPr>
          <p:cNvPr id="9" name="Picture 8" descr="A hotel with many charts and graphs&#10;&#10;Description automatically generated with medium confidence">
            <a:extLst>
              <a:ext uri="{FF2B5EF4-FFF2-40B4-BE49-F238E27FC236}">
                <a16:creationId xmlns:a16="http://schemas.microsoft.com/office/drawing/2014/main" id="{6FE1F8C9-4E73-1DCF-539D-BEDD9536B287}"/>
              </a:ext>
            </a:extLst>
          </p:cNvPr>
          <p:cNvPicPr>
            <a:picLocks noChangeAspect="1"/>
          </p:cNvPicPr>
          <p:nvPr/>
        </p:nvPicPr>
        <p:blipFill>
          <a:blip r:embed="rId5">
            <a:alphaModFix amt="35000"/>
            <a:extLst>
              <a:ext uri="{28A0092B-C50C-407E-A947-70E740481C1C}">
                <a14:useLocalDpi xmlns:a14="http://schemas.microsoft.com/office/drawing/2010/main" val="0"/>
              </a:ext>
            </a:extLst>
          </a:blip>
          <a:srcRect t="12070" r="-1" b="35369"/>
          <a:stretch/>
        </p:blipFill>
        <p:spPr>
          <a:xfrm>
            <a:off x="437697" y="473340"/>
            <a:ext cx="11243734" cy="5909733"/>
          </a:xfrm>
          <a:prstGeom prst="rect">
            <a:avLst/>
          </a:prstGeom>
        </p:spPr>
      </p:pic>
      <p:sp>
        <p:nvSpPr>
          <p:cNvPr id="7" name="Title 6">
            <a:extLst>
              <a:ext uri="{FF2B5EF4-FFF2-40B4-BE49-F238E27FC236}">
                <a16:creationId xmlns:a16="http://schemas.microsoft.com/office/drawing/2014/main" id="{1985B5C3-F26E-1F05-564D-0F8D9A3454C1}"/>
              </a:ext>
            </a:extLst>
          </p:cNvPr>
          <p:cNvSpPr>
            <a:spLocks noGrp="1"/>
          </p:cNvSpPr>
          <p:nvPr>
            <p:ph type="ctrTitle"/>
          </p:nvPr>
        </p:nvSpPr>
        <p:spPr>
          <a:xfrm>
            <a:off x="437698" y="473340"/>
            <a:ext cx="10000114" cy="794116"/>
          </a:xfrm>
        </p:spPr>
        <p:txBody>
          <a:bodyPr>
            <a:normAutofit fontScale="90000"/>
          </a:bodyPr>
          <a:lstStyle/>
          <a:p>
            <a:pPr algn="ctr"/>
            <a:r>
              <a:rPr lang="en-IN" sz="4500" b="1" dirty="0">
                <a:solidFill>
                  <a:srgbClr val="FFFFFF"/>
                </a:solidFill>
              </a:rPr>
              <a:t>ATLIQ GRANDS HOSPITALITY ANALYSIS</a:t>
            </a:r>
          </a:p>
        </p:txBody>
      </p:sp>
      <p:sp>
        <p:nvSpPr>
          <p:cNvPr id="18" name="Rectangle 17">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6">
            <a:extLst>
              <a:ext uri="{FF2B5EF4-FFF2-40B4-BE49-F238E27FC236}">
                <a16:creationId xmlns:a16="http://schemas.microsoft.com/office/drawing/2014/main" id="{6B7D12C2-89F9-3F4A-B40C-6F63F697096C}"/>
              </a:ext>
            </a:extLst>
          </p:cNvPr>
          <p:cNvSpPr txBox="1">
            <a:spLocks/>
          </p:cNvSpPr>
          <p:nvPr/>
        </p:nvSpPr>
        <p:spPr bwMode="gray">
          <a:xfrm>
            <a:off x="6755278" y="5458519"/>
            <a:ext cx="5181438" cy="794116"/>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800" b="1" dirty="0">
                <a:solidFill>
                  <a:srgbClr val="FFFFFF"/>
                </a:solidFill>
              </a:rPr>
              <a:t>By Talluri Kiran Datta</a:t>
            </a:r>
          </a:p>
        </p:txBody>
      </p:sp>
      <p:pic>
        <p:nvPicPr>
          <p:cNvPr id="61" name="Audio 60">
            <a:hlinkClick r:id="" action="ppaction://media"/>
            <a:extLst>
              <a:ext uri="{FF2B5EF4-FFF2-40B4-BE49-F238E27FC236}">
                <a16:creationId xmlns:a16="http://schemas.microsoft.com/office/drawing/2014/main" id="{C9DDE6A3-BB6D-75C3-7168-7BC0CBDE91A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7740954"/>
      </p:ext>
    </p:extLst>
  </p:cSld>
  <p:clrMapOvr>
    <a:masterClrMapping/>
  </p:clrMapOvr>
  <mc:AlternateContent xmlns:mc="http://schemas.openxmlformats.org/markup-compatibility/2006" xmlns:p14="http://schemas.microsoft.com/office/powerpoint/2010/main">
    <mc:Choice Requires="p14">
      <p:transition spd="slow" p14:dur="2000" advTm="13314"/>
    </mc:Choice>
    <mc:Fallback xmlns="">
      <p:transition spd="slow" advTm="13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F32144A0-B562-EC50-8D4F-224165C8FED6}"/>
              </a:ext>
            </a:extLst>
          </p:cNvPr>
          <p:cNvPicPr>
            <a:picLocks noChangeAspect="1"/>
          </p:cNvPicPr>
          <p:nvPr/>
        </p:nvPicPr>
        <p:blipFill>
          <a:blip r:embed="rId2">
            <a:alphaModFix amt="40000"/>
          </a:blip>
          <a:srcRect t="11833" b="13167"/>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782B578B-FEE7-1F9D-656D-DE8B303FCFC3}"/>
              </a:ext>
            </a:extLst>
          </p:cNvPr>
          <p:cNvSpPr>
            <a:spLocks noGrp="1"/>
          </p:cNvSpPr>
          <p:nvPr>
            <p:ph idx="1"/>
          </p:nvPr>
        </p:nvSpPr>
        <p:spPr>
          <a:xfrm>
            <a:off x="4057693" y="4042556"/>
            <a:ext cx="4076613" cy="1218992"/>
          </a:xfrm>
        </p:spPr>
        <p:txBody>
          <a:bodyPr>
            <a:normAutofit/>
          </a:bodyPr>
          <a:lstStyle/>
          <a:p>
            <a:pPr marL="0" indent="0">
              <a:buNone/>
            </a:pPr>
            <a:r>
              <a:rPr lang="en-IN" sz="5000" dirty="0">
                <a:solidFill>
                  <a:schemeClr val="tx1"/>
                </a:solidFill>
                <a:latin typeface="Modern Love" panose="04090805081005020601" pitchFamily="82" charset="0"/>
              </a:rPr>
              <a:t>THANK YOU</a:t>
            </a:r>
          </a:p>
        </p:txBody>
      </p:sp>
    </p:spTree>
    <p:extLst>
      <p:ext uri="{BB962C8B-B14F-4D97-AF65-F5344CB8AC3E}">
        <p14:creationId xmlns:p14="http://schemas.microsoft.com/office/powerpoint/2010/main" val="187225102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en-IN"/>
          </a:p>
        </p:txBody>
      </p:sp>
      <p:sp>
        <p:nvSpPr>
          <p:cNvPr id="23"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sp>
        <p:nvSpPr>
          <p:cNvPr id="25"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IN"/>
          </a:p>
        </p:txBody>
      </p:sp>
      <p:sp>
        <p:nvSpPr>
          <p:cNvPr id="2" name="Title 1">
            <a:extLst>
              <a:ext uri="{FF2B5EF4-FFF2-40B4-BE49-F238E27FC236}">
                <a16:creationId xmlns:a16="http://schemas.microsoft.com/office/drawing/2014/main" id="{C1CE1BA9-0218-2B17-1980-3D1416ADEDE4}"/>
              </a:ext>
            </a:extLst>
          </p:cNvPr>
          <p:cNvSpPr>
            <a:spLocks noGrp="1"/>
          </p:cNvSpPr>
          <p:nvPr>
            <p:ph type="title"/>
          </p:nvPr>
        </p:nvSpPr>
        <p:spPr>
          <a:xfrm>
            <a:off x="508967" y="628472"/>
            <a:ext cx="4879209" cy="970935"/>
          </a:xfrm>
        </p:spPr>
        <p:txBody>
          <a:bodyPr>
            <a:normAutofit/>
          </a:bodyPr>
          <a:lstStyle/>
          <a:p>
            <a:r>
              <a:rPr lang="en-IN" dirty="0">
                <a:solidFill>
                  <a:srgbClr val="FFFFFF"/>
                </a:solidFill>
              </a:rPr>
              <a:t>Problem Statement</a:t>
            </a:r>
          </a:p>
        </p:txBody>
      </p:sp>
      <p:pic>
        <p:nvPicPr>
          <p:cNvPr id="5" name="Picture 4" descr="A hotel with palm trees and clouds&#10;&#10;Description automatically generated">
            <a:extLst>
              <a:ext uri="{FF2B5EF4-FFF2-40B4-BE49-F238E27FC236}">
                <a16:creationId xmlns:a16="http://schemas.microsoft.com/office/drawing/2014/main" id="{6C28C6F4-1996-671C-43D3-49539AEC2D3F}"/>
              </a:ext>
            </a:extLst>
          </p:cNvPr>
          <p:cNvPicPr>
            <a:picLocks noChangeAspect="1"/>
          </p:cNvPicPr>
          <p:nvPr/>
        </p:nvPicPr>
        <p:blipFill>
          <a:blip r:embed="rId5">
            <a:extLst>
              <a:ext uri="{28A0092B-C50C-407E-A947-70E740481C1C}">
                <a14:useLocalDpi xmlns:a14="http://schemas.microsoft.com/office/drawing/2010/main" val="0"/>
              </a:ext>
            </a:extLst>
          </a:blip>
          <a:srcRect l="4605" t="-307" r="11811" b="8863"/>
          <a:stretch/>
        </p:blipFill>
        <p:spPr>
          <a:xfrm>
            <a:off x="6917464" y="384431"/>
            <a:ext cx="4929808" cy="5360301"/>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27" name="Rectangle 26">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9" name="Oval 28">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 name="Oval 30">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68B99F37-3EAC-BAFA-923B-25D35DC227A8}"/>
              </a:ext>
            </a:extLst>
          </p:cNvPr>
          <p:cNvSpPr>
            <a:spLocks noGrp="1"/>
          </p:cNvSpPr>
          <p:nvPr>
            <p:ph idx="1"/>
          </p:nvPr>
        </p:nvSpPr>
        <p:spPr>
          <a:xfrm>
            <a:off x="410692" y="1600200"/>
            <a:ext cx="6564518" cy="4389366"/>
          </a:xfrm>
        </p:spPr>
        <p:txBody>
          <a:bodyPr anchor="ctr">
            <a:noAutofit/>
          </a:bodyPr>
          <a:lstStyle/>
          <a:p>
            <a:pPr algn="just">
              <a:lnSpc>
                <a:spcPct val="90000"/>
              </a:lnSpc>
            </a:pPr>
            <a:r>
              <a:rPr lang="en-US" sz="2100" dirty="0">
                <a:solidFill>
                  <a:srgbClr val="FFFFFF"/>
                </a:solidFill>
                <a:latin typeface="Times New Roman" panose="02020603050405020304" pitchFamily="18" charset="0"/>
                <a:cs typeface="Times New Roman" panose="02020603050405020304" pitchFamily="18" charset="0"/>
              </a:rPr>
              <a:t>AtliQ Grands owns multiple five-star hotels across India. They have been in the hospitality industry for the past 20 years. Due to strategic moves from other competitors and ineffective decision-making in management, AtliQ Grands are losing its market share and revenue in the luxury/business hotels category. As a strategic move, the managing director of AtliQ Grands wanted to incorporate “Business and Data Intelligence” to regain their market share and revenue. However, they do not have an in-house data analytics team to provide them with these insights.</a:t>
            </a:r>
          </a:p>
          <a:p>
            <a:pPr algn="just">
              <a:lnSpc>
                <a:spcPct val="90000"/>
              </a:lnSpc>
            </a:pPr>
            <a:r>
              <a:rPr lang="en-US" sz="2100" dirty="0">
                <a:solidFill>
                  <a:srgbClr val="FFFFFF"/>
                </a:solidFill>
                <a:latin typeface="Times New Roman" panose="02020603050405020304" pitchFamily="18" charset="0"/>
                <a:cs typeface="Times New Roman" panose="02020603050405020304" pitchFamily="18" charset="0"/>
              </a:rPr>
              <a:t>Their revenue management team had decided to hire a 3rd party service provider to provide them with insights from their historical data.</a:t>
            </a:r>
          </a:p>
        </p:txBody>
      </p:sp>
      <p:pic>
        <p:nvPicPr>
          <p:cNvPr id="231" name="Audio 230">
            <a:hlinkClick r:id="" action="ppaction://media"/>
            <a:extLst>
              <a:ext uri="{FF2B5EF4-FFF2-40B4-BE49-F238E27FC236}">
                <a16:creationId xmlns:a16="http://schemas.microsoft.com/office/drawing/2014/main" id="{E4576655-7FFF-0BAE-354E-B06E5A4AB4F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56801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6229"/>
    </mc:Choice>
    <mc:Fallback xmlns="">
      <p:transition spd="slow" advTm="56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Office building overlayed with stock market graphs">
            <a:extLst>
              <a:ext uri="{FF2B5EF4-FFF2-40B4-BE49-F238E27FC236}">
                <a16:creationId xmlns:a16="http://schemas.microsoft.com/office/drawing/2014/main" id="{555CD804-52DE-2FD1-254E-C84400B06C76}"/>
              </a:ext>
            </a:extLst>
          </p:cNvPr>
          <p:cNvPicPr>
            <a:picLocks noChangeAspect="1"/>
          </p:cNvPicPr>
          <p:nvPr/>
        </p:nvPicPr>
        <p:blipFill>
          <a:blip r:embed="rId5">
            <a:alphaModFix amt="40000"/>
          </a:blip>
          <a:srcRect t="14449" b="965"/>
          <a:stretch/>
        </p:blipFill>
        <p:spPr>
          <a:xfrm>
            <a:off x="20" y="10"/>
            <a:ext cx="12191980" cy="6857990"/>
          </a:xfrm>
          <a:prstGeom prst="rect">
            <a:avLst/>
          </a:prstGeom>
        </p:spPr>
      </p:pic>
      <p:sp>
        <p:nvSpPr>
          <p:cNvPr id="2" name="Title 1">
            <a:extLst>
              <a:ext uri="{FF2B5EF4-FFF2-40B4-BE49-F238E27FC236}">
                <a16:creationId xmlns:a16="http://schemas.microsoft.com/office/drawing/2014/main" id="{523A3D7A-E2E2-1FB6-9F4A-13B4B393C573}"/>
              </a:ext>
            </a:extLst>
          </p:cNvPr>
          <p:cNvSpPr>
            <a:spLocks noGrp="1"/>
          </p:cNvSpPr>
          <p:nvPr>
            <p:ph type="title"/>
          </p:nvPr>
        </p:nvSpPr>
        <p:spPr>
          <a:xfrm>
            <a:off x="218767" y="1033513"/>
            <a:ext cx="3261852" cy="706964"/>
          </a:xfrm>
        </p:spPr>
        <p:txBody>
          <a:bodyPr>
            <a:normAutofit/>
          </a:bodyPr>
          <a:lstStyle/>
          <a:p>
            <a:r>
              <a:rPr lang="en-IN" dirty="0">
                <a:solidFill>
                  <a:schemeClr val="tx1"/>
                </a:solidFill>
              </a:rPr>
              <a:t>Key Metrics</a:t>
            </a:r>
          </a:p>
        </p:txBody>
      </p:sp>
      <p:sp>
        <p:nvSpPr>
          <p:cNvPr id="17" name="Content Placeholder 2">
            <a:extLst>
              <a:ext uri="{FF2B5EF4-FFF2-40B4-BE49-F238E27FC236}">
                <a16:creationId xmlns:a16="http://schemas.microsoft.com/office/drawing/2014/main" id="{992859AF-A7F2-66AB-D0B0-4CE3C2B40F42}"/>
              </a:ext>
            </a:extLst>
          </p:cNvPr>
          <p:cNvSpPr>
            <a:spLocks noGrp="1"/>
          </p:cNvSpPr>
          <p:nvPr>
            <p:ph idx="1"/>
          </p:nvPr>
        </p:nvSpPr>
        <p:spPr>
          <a:xfrm>
            <a:off x="-19" y="2318537"/>
            <a:ext cx="12191999" cy="3961402"/>
          </a:xfrm>
        </p:spPr>
        <p:txBody>
          <a:bodyPr>
            <a:noAutofit/>
          </a:bodyPr>
          <a:lstStyle/>
          <a:p>
            <a:pPr algn="just"/>
            <a:r>
              <a:rPr lang="en-US" sz="2500" b="1" dirty="0">
                <a:solidFill>
                  <a:schemeClr val="tx1"/>
                </a:solidFill>
                <a:latin typeface="Times New Roman" panose="02020603050405020304" pitchFamily="18" charset="0"/>
                <a:cs typeface="Times New Roman" panose="02020603050405020304" pitchFamily="18" charset="0"/>
              </a:rPr>
              <a:t>Revenue Per Available Room (RevPAR): R</a:t>
            </a:r>
            <a:r>
              <a:rPr lang="en-US" sz="2500" dirty="0">
                <a:solidFill>
                  <a:schemeClr val="tx1"/>
                </a:solidFill>
                <a:latin typeface="Times New Roman" panose="02020603050405020304" pitchFamily="18" charset="0"/>
                <a:cs typeface="Times New Roman" panose="02020603050405020304" pitchFamily="18" charset="0"/>
              </a:rPr>
              <a:t>evenue generated per available room, regardless of occupancy status.</a:t>
            </a:r>
          </a:p>
          <a:p>
            <a:pPr algn="just"/>
            <a:endParaRPr lang="en-US" sz="2500" dirty="0">
              <a:solidFill>
                <a:schemeClr val="tx1"/>
              </a:solidFill>
              <a:latin typeface="Times New Roman" panose="02020603050405020304" pitchFamily="18" charset="0"/>
              <a:cs typeface="Times New Roman" panose="02020603050405020304" pitchFamily="18" charset="0"/>
            </a:endParaRPr>
          </a:p>
          <a:p>
            <a:pPr algn="just"/>
            <a:r>
              <a:rPr lang="en-US" sz="2500" b="1" dirty="0">
                <a:solidFill>
                  <a:schemeClr val="tx1"/>
                </a:solidFill>
                <a:latin typeface="Times New Roman" panose="02020603050405020304" pitchFamily="18" charset="0"/>
                <a:cs typeface="Times New Roman" panose="02020603050405020304" pitchFamily="18" charset="0"/>
              </a:rPr>
              <a:t>Average Daily Rate (ADR): </a:t>
            </a:r>
            <a:r>
              <a:rPr lang="en-US" sz="2500" dirty="0">
                <a:solidFill>
                  <a:schemeClr val="tx1"/>
                </a:solidFill>
                <a:latin typeface="Times New Roman" panose="02020603050405020304" pitchFamily="18" charset="0"/>
                <a:cs typeface="Times New Roman" panose="02020603050405020304" pitchFamily="18" charset="0"/>
              </a:rPr>
              <a:t>The ratio of total revenue to the total number of rooms booked/sold. </a:t>
            </a:r>
          </a:p>
          <a:p>
            <a:pPr algn="just"/>
            <a:endParaRPr lang="en-US" sz="2500" dirty="0">
              <a:solidFill>
                <a:schemeClr val="tx1"/>
              </a:solidFill>
              <a:latin typeface="Times New Roman" panose="02020603050405020304" pitchFamily="18" charset="0"/>
              <a:cs typeface="Times New Roman" panose="02020603050405020304" pitchFamily="18" charset="0"/>
            </a:endParaRPr>
          </a:p>
          <a:p>
            <a:pPr algn="just"/>
            <a:r>
              <a:rPr lang="en-US" sz="2500" b="1" dirty="0">
                <a:solidFill>
                  <a:schemeClr val="tx1"/>
                </a:solidFill>
                <a:latin typeface="Times New Roman" panose="02020603050405020304" pitchFamily="18" charset="0"/>
                <a:cs typeface="Times New Roman" panose="02020603050405020304" pitchFamily="18" charset="0"/>
              </a:rPr>
              <a:t>Revenue Realisation %: R</a:t>
            </a:r>
            <a:r>
              <a:rPr lang="en-US" sz="2500" dirty="0">
                <a:solidFill>
                  <a:schemeClr val="tx1"/>
                </a:solidFill>
                <a:latin typeface="Times New Roman" panose="02020603050405020304" pitchFamily="18" charset="0"/>
                <a:cs typeface="Times New Roman" panose="02020603050405020304" pitchFamily="18" charset="0"/>
              </a:rPr>
              <a:t>evenue what the property will get into its vault</a:t>
            </a:r>
          </a:p>
          <a:p>
            <a:pPr algn="just"/>
            <a:endParaRPr lang="en-IN" sz="2500" dirty="0">
              <a:solidFill>
                <a:schemeClr val="tx1"/>
              </a:solidFill>
            </a:endParaRPr>
          </a:p>
        </p:txBody>
      </p:sp>
      <p:pic>
        <p:nvPicPr>
          <p:cNvPr id="31" name="Audio 30">
            <a:hlinkClick r:id="" action="ppaction://media"/>
            <a:extLst>
              <a:ext uri="{FF2B5EF4-FFF2-40B4-BE49-F238E27FC236}">
                <a16:creationId xmlns:a16="http://schemas.microsoft.com/office/drawing/2014/main" id="{AEB3FEA5-4F95-731D-44D4-5698693545C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83527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82085"/>
    </mc:Choice>
    <mc:Fallback xmlns="">
      <p:transition spd="slow" advTm="82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62D5E9-A9E8-BA64-7D5B-B4BF78026251}"/>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285451-894F-0392-BE65-33C8B8EBF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Office building overlayed with stock market graphs">
            <a:extLst>
              <a:ext uri="{FF2B5EF4-FFF2-40B4-BE49-F238E27FC236}">
                <a16:creationId xmlns:a16="http://schemas.microsoft.com/office/drawing/2014/main" id="{C6E59810-0ECB-103C-BBC4-EFCC24B9E204}"/>
              </a:ext>
            </a:extLst>
          </p:cNvPr>
          <p:cNvPicPr>
            <a:picLocks noChangeAspect="1"/>
          </p:cNvPicPr>
          <p:nvPr/>
        </p:nvPicPr>
        <p:blipFill>
          <a:blip r:embed="rId5">
            <a:alphaModFix amt="40000"/>
          </a:blip>
          <a:srcRect t="14449" b="965"/>
          <a:stretch/>
        </p:blipFill>
        <p:spPr>
          <a:xfrm>
            <a:off x="4936" y="0"/>
            <a:ext cx="12191980" cy="6857990"/>
          </a:xfrm>
          <a:prstGeom prst="rect">
            <a:avLst/>
          </a:prstGeom>
        </p:spPr>
      </p:pic>
      <p:sp>
        <p:nvSpPr>
          <p:cNvPr id="2" name="Title 1">
            <a:extLst>
              <a:ext uri="{FF2B5EF4-FFF2-40B4-BE49-F238E27FC236}">
                <a16:creationId xmlns:a16="http://schemas.microsoft.com/office/drawing/2014/main" id="{7B332ED4-9F9D-FACC-3C02-73A943CEECBF}"/>
              </a:ext>
            </a:extLst>
          </p:cNvPr>
          <p:cNvSpPr>
            <a:spLocks noGrp="1"/>
          </p:cNvSpPr>
          <p:nvPr>
            <p:ph type="title"/>
          </p:nvPr>
        </p:nvSpPr>
        <p:spPr>
          <a:xfrm>
            <a:off x="292510" y="532270"/>
            <a:ext cx="2893142" cy="706964"/>
          </a:xfrm>
        </p:spPr>
        <p:txBody>
          <a:bodyPr>
            <a:normAutofit/>
          </a:bodyPr>
          <a:lstStyle/>
          <a:p>
            <a:r>
              <a:rPr lang="en-IN" dirty="0">
                <a:solidFill>
                  <a:schemeClr val="tx1"/>
                </a:solidFill>
              </a:rPr>
              <a:t>Key Metrics</a:t>
            </a:r>
          </a:p>
        </p:txBody>
      </p:sp>
      <p:sp>
        <p:nvSpPr>
          <p:cNvPr id="17" name="Content Placeholder 2">
            <a:extLst>
              <a:ext uri="{FF2B5EF4-FFF2-40B4-BE49-F238E27FC236}">
                <a16:creationId xmlns:a16="http://schemas.microsoft.com/office/drawing/2014/main" id="{E3299A95-52BC-C773-A1FA-AEB3951B62E9}"/>
              </a:ext>
            </a:extLst>
          </p:cNvPr>
          <p:cNvSpPr>
            <a:spLocks noGrp="1"/>
          </p:cNvSpPr>
          <p:nvPr>
            <p:ph idx="1"/>
          </p:nvPr>
        </p:nvSpPr>
        <p:spPr>
          <a:xfrm>
            <a:off x="0" y="2307763"/>
            <a:ext cx="12196916" cy="3580801"/>
          </a:xfrm>
        </p:spPr>
        <p:txBody>
          <a:bodyPr>
            <a:noAutofit/>
          </a:bodyPr>
          <a:lstStyle/>
          <a:p>
            <a:pPr algn="just"/>
            <a:r>
              <a:rPr lang="en-US" sz="2500" b="1" dirty="0">
                <a:solidFill>
                  <a:schemeClr val="tx1"/>
                </a:solidFill>
                <a:latin typeface="Times New Roman" panose="02020603050405020304" pitchFamily="18" charset="0"/>
                <a:cs typeface="Times New Roman" panose="02020603050405020304" pitchFamily="18" charset="0"/>
              </a:rPr>
              <a:t>Daily Sellable Room Nights (DSRN): Average n</a:t>
            </a:r>
            <a:r>
              <a:rPr lang="en-US" sz="2500" dirty="0">
                <a:solidFill>
                  <a:schemeClr val="tx1"/>
                </a:solidFill>
                <a:latin typeface="Times New Roman" panose="02020603050405020304" pitchFamily="18" charset="0"/>
                <a:cs typeface="Times New Roman" panose="02020603050405020304" pitchFamily="18" charset="0"/>
              </a:rPr>
              <a:t>umber of rooms available for sale on a given day.</a:t>
            </a:r>
          </a:p>
          <a:p>
            <a:pPr algn="just"/>
            <a:endParaRPr lang="en-US" sz="2500" dirty="0">
              <a:solidFill>
                <a:schemeClr val="tx1"/>
              </a:solidFill>
              <a:latin typeface="Times New Roman" panose="02020603050405020304" pitchFamily="18" charset="0"/>
              <a:cs typeface="Times New Roman" panose="02020603050405020304" pitchFamily="18" charset="0"/>
            </a:endParaRPr>
          </a:p>
          <a:p>
            <a:pPr algn="just"/>
            <a:r>
              <a:rPr lang="en-US" sz="2500" b="1" dirty="0">
                <a:solidFill>
                  <a:schemeClr val="tx1"/>
                </a:solidFill>
                <a:latin typeface="Times New Roman" panose="02020603050405020304" pitchFamily="18" charset="0"/>
                <a:cs typeface="Times New Roman" panose="02020603050405020304" pitchFamily="18" charset="0"/>
              </a:rPr>
              <a:t>Daily Booked Room Nights (DBRN): </a:t>
            </a:r>
            <a:r>
              <a:rPr lang="en-US" sz="2500" dirty="0">
                <a:solidFill>
                  <a:schemeClr val="tx1"/>
                </a:solidFill>
                <a:latin typeface="Times New Roman" panose="02020603050405020304" pitchFamily="18" charset="0"/>
                <a:cs typeface="Times New Roman" panose="02020603050405020304" pitchFamily="18" charset="0"/>
              </a:rPr>
              <a:t>Average number of rooms booked per day</a:t>
            </a:r>
          </a:p>
          <a:p>
            <a:pPr algn="just"/>
            <a:endParaRPr lang="en-US" sz="2500" dirty="0">
              <a:solidFill>
                <a:schemeClr val="tx1"/>
              </a:solidFill>
              <a:latin typeface="Times New Roman" panose="02020603050405020304" pitchFamily="18" charset="0"/>
              <a:cs typeface="Times New Roman" panose="02020603050405020304" pitchFamily="18" charset="0"/>
            </a:endParaRPr>
          </a:p>
          <a:p>
            <a:pPr algn="just"/>
            <a:r>
              <a:rPr lang="en-US" sz="2500" b="1" dirty="0">
                <a:solidFill>
                  <a:schemeClr val="tx1"/>
                </a:solidFill>
                <a:latin typeface="Times New Roman" panose="02020603050405020304" pitchFamily="18" charset="0"/>
                <a:cs typeface="Times New Roman" panose="02020603050405020304" pitchFamily="18" charset="0"/>
              </a:rPr>
              <a:t>Daily Utilized Room Nights (DURN): A</a:t>
            </a:r>
            <a:r>
              <a:rPr lang="en-US" sz="2500" dirty="0">
                <a:solidFill>
                  <a:schemeClr val="tx1"/>
                </a:solidFill>
                <a:latin typeface="Times New Roman" panose="02020603050405020304" pitchFamily="18" charset="0"/>
                <a:cs typeface="Times New Roman" panose="02020603050405020304" pitchFamily="18" charset="0"/>
              </a:rPr>
              <a:t>verage  number of rooms that are successfully utilized by customers for a day.</a:t>
            </a:r>
          </a:p>
          <a:p>
            <a:pPr marL="0" indent="0" algn="just">
              <a:lnSpc>
                <a:spcPct val="90000"/>
              </a:lnSpc>
              <a:buNone/>
            </a:pPr>
            <a:endParaRPr lang="en-US" sz="2200" dirty="0">
              <a:solidFill>
                <a:schemeClr val="tx1"/>
              </a:solidFill>
              <a:latin typeface="Times New Roman" panose="02020603050405020304" pitchFamily="18" charset="0"/>
              <a:cs typeface="Times New Roman" panose="02020603050405020304" pitchFamily="18" charset="0"/>
            </a:endParaRPr>
          </a:p>
          <a:p>
            <a:pPr algn="just">
              <a:lnSpc>
                <a:spcPct val="90000"/>
              </a:lnSpc>
            </a:pPr>
            <a:endParaRPr lang="en-IN" sz="2000" dirty="0">
              <a:solidFill>
                <a:schemeClr val="tx1"/>
              </a:solidFill>
            </a:endParaRPr>
          </a:p>
        </p:txBody>
      </p:sp>
      <p:pic>
        <p:nvPicPr>
          <p:cNvPr id="100" name="Audio 99">
            <a:hlinkClick r:id="" action="ppaction://media"/>
            <a:extLst>
              <a:ext uri="{FF2B5EF4-FFF2-40B4-BE49-F238E27FC236}">
                <a16:creationId xmlns:a16="http://schemas.microsoft.com/office/drawing/2014/main" id="{7880F42B-2C98-B6A6-58C3-BE686B5151F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20061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4031"/>
    </mc:Choice>
    <mc:Fallback xmlns="">
      <p:transition spd="slow" advTm="54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s on a dark display">
            <a:extLst>
              <a:ext uri="{FF2B5EF4-FFF2-40B4-BE49-F238E27FC236}">
                <a16:creationId xmlns:a16="http://schemas.microsoft.com/office/drawing/2014/main" id="{9FA614AD-AE00-E41A-3DF2-9CDB9B10E05F}"/>
              </a:ext>
            </a:extLst>
          </p:cNvPr>
          <p:cNvPicPr>
            <a:picLocks noChangeAspect="1"/>
          </p:cNvPicPr>
          <p:nvPr/>
        </p:nvPicPr>
        <p:blipFill>
          <a:blip r:embed="rId5">
            <a:alphaModFix amt="40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ABF29731-E726-EBFF-7682-86B8BB9737F2}"/>
              </a:ext>
            </a:extLst>
          </p:cNvPr>
          <p:cNvSpPr>
            <a:spLocks noGrp="1"/>
          </p:cNvSpPr>
          <p:nvPr>
            <p:ph type="title"/>
          </p:nvPr>
        </p:nvSpPr>
        <p:spPr>
          <a:xfrm>
            <a:off x="124994" y="174236"/>
            <a:ext cx="2986916" cy="706964"/>
          </a:xfrm>
        </p:spPr>
        <p:txBody>
          <a:bodyPr>
            <a:normAutofit/>
          </a:bodyPr>
          <a:lstStyle/>
          <a:p>
            <a:r>
              <a:rPr lang="en-IN" b="1" dirty="0">
                <a:solidFill>
                  <a:schemeClr val="tx1"/>
                </a:solidFill>
              </a:rPr>
              <a:t>Dashboards:</a:t>
            </a:r>
          </a:p>
        </p:txBody>
      </p:sp>
      <p:sp>
        <p:nvSpPr>
          <p:cNvPr id="3" name="Content Placeholder 2">
            <a:extLst>
              <a:ext uri="{FF2B5EF4-FFF2-40B4-BE49-F238E27FC236}">
                <a16:creationId xmlns:a16="http://schemas.microsoft.com/office/drawing/2014/main" id="{A1B0A6A5-F0F3-E408-0A32-430B131AE5C8}"/>
              </a:ext>
            </a:extLst>
          </p:cNvPr>
          <p:cNvSpPr>
            <a:spLocks noGrp="1"/>
          </p:cNvSpPr>
          <p:nvPr>
            <p:ph idx="1"/>
          </p:nvPr>
        </p:nvSpPr>
        <p:spPr>
          <a:xfrm>
            <a:off x="124994" y="1202103"/>
            <a:ext cx="11942012" cy="5334993"/>
          </a:xfrm>
        </p:spPr>
        <p:txBody>
          <a:bodyPr>
            <a:noAutofit/>
          </a:bodyPr>
          <a:lstStyle/>
          <a:p>
            <a:pPr marL="0" indent="0">
              <a:lnSpc>
                <a:spcPct val="90000"/>
              </a:lnSpc>
              <a:buNone/>
            </a:pPr>
            <a:r>
              <a:rPr lang="en-US" b="1" dirty="0">
                <a:solidFill>
                  <a:schemeClr val="tx1"/>
                </a:solidFill>
              </a:rPr>
              <a:t>Sales View:</a:t>
            </a:r>
          </a:p>
          <a:p>
            <a:pPr>
              <a:lnSpc>
                <a:spcPct val="90000"/>
              </a:lnSpc>
            </a:pPr>
            <a:r>
              <a:rPr lang="en-US" dirty="0">
                <a:solidFill>
                  <a:schemeClr val="tx1"/>
                </a:solidFill>
              </a:rPr>
              <a:t>Comprehensive view of  key performance metrics like Revenue Trends, Booking platforms, Occupancy % across different cities, Average ratings etc. </a:t>
            </a:r>
          </a:p>
          <a:p>
            <a:pPr>
              <a:lnSpc>
                <a:spcPct val="90000"/>
              </a:lnSpc>
            </a:pPr>
            <a:endParaRPr lang="en-US" b="1" dirty="0">
              <a:solidFill>
                <a:schemeClr val="tx1"/>
              </a:solidFill>
            </a:endParaRPr>
          </a:p>
          <a:p>
            <a:pPr marL="0" indent="0">
              <a:lnSpc>
                <a:spcPct val="90000"/>
              </a:lnSpc>
              <a:buNone/>
            </a:pPr>
            <a:r>
              <a:rPr lang="en-US" b="1" dirty="0">
                <a:solidFill>
                  <a:schemeClr val="tx1"/>
                </a:solidFill>
              </a:rPr>
              <a:t>Key Metrics Overview:</a:t>
            </a:r>
          </a:p>
          <a:p>
            <a:pPr algn="just">
              <a:lnSpc>
                <a:spcPct val="90000"/>
              </a:lnSpc>
            </a:pPr>
            <a:r>
              <a:rPr lang="en-US" dirty="0"/>
              <a:t>All metrics under study along with their trends.</a:t>
            </a:r>
            <a:endParaRPr lang="en-US" dirty="0">
              <a:solidFill>
                <a:schemeClr val="tx1"/>
              </a:solidFill>
            </a:endParaRPr>
          </a:p>
          <a:p>
            <a:pPr marL="0" indent="0" algn="just">
              <a:lnSpc>
                <a:spcPct val="90000"/>
              </a:lnSpc>
              <a:buNone/>
            </a:pPr>
            <a:endParaRPr lang="en-US" dirty="0">
              <a:solidFill>
                <a:schemeClr val="tx1"/>
              </a:solidFill>
            </a:endParaRPr>
          </a:p>
          <a:p>
            <a:pPr marL="0" indent="0">
              <a:lnSpc>
                <a:spcPct val="90000"/>
              </a:lnSpc>
              <a:buNone/>
            </a:pPr>
            <a:r>
              <a:rPr lang="en-US" b="1" dirty="0">
                <a:solidFill>
                  <a:schemeClr val="tx1"/>
                </a:solidFill>
              </a:rPr>
              <a:t>Property Metrics:</a:t>
            </a:r>
          </a:p>
          <a:p>
            <a:pPr algn="just">
              <a:lnSpc>
                <a:spcPct val="90000"/>
              </a:lnSpc>
            </a:pPr>
            <a:r>
              <a:rPr lang="en-US" dirty="0">
                <a:solidFill>
                  <a:schemeClr val="tx1"/>
                </a:solidFill>
              </a:rPr>
              <a:t>Plots various properties with metrics such as RevPAR, Occupancy Percentage, ADR, Revenue, Realisation Percentage, Average Rating, DSRN, DURN, and Cancellations Percentage.</a:t>
            </a:r>
          </a:p>
          <a:p>
            <a:pPr algn="just">
              <a:lnSpc>
                <a:spcPct val="90000"/>
              </a:lnSpc>
            </a:pPr>
            <a:endParaRPr lang="en-US" dirty="0">
              <a:solidFill>
                <a:schemeClr val="tx1"/>
              </a:solidFill>
            </a:endParaRPr>
          </a:p>
          <a:p>
            <a:pPr marL="0" indent="0">
              <a:lnSpc>
                <a:spcPct val="90000"/>
              </a:lnSpc>
              <a:buNone/>
            </a:pPr>
            <a:r>
              <a:rPr lang="en-US" b="1" dirty="0">
                <a:solidFill>
                  <a:schemeClr val="tx1"/>
                </a:solidFill>
              </a:rPr>
              <a:t>Cancellations View:</a:t>
            </a:r>
          </a:p>
          <a:p>
            <a:pPr algn="just">
              <a:lnSpc>
                <a:spcPct val="90000"/>
              </a:lnSpc>
            </a:pPr>
            <a:r>
              <a:rPr lang="en-US" dirty="0">
                <a:solidFill>
                  <a:schemeClr val="tx1"/>
                </a:solidFill>
              </a:rPr>
              <a:t>The dashboard is inferring patterns and trends in cancellations, highlighting which platforms, properties, and room classes experience the most cancellations. This can help in identifying areas for improvement to reduce cancellation rates and improve overall performance.</a:t>
            </a:r>
            <a:endParaRPr lang="en-IN" dirty="0">
              <a:solidFill>
                <a:schemeClr val="tx1"/>
              </a:solidFill>
            </a:endParaRPr>
          </a:p>
        </p:txBody>
      </p:sp>
      <p:pic>
        <p:nvPicPr>
          <p:cNvPr id="65" name="Audio 64">
            <a:hlinkClick r:id="" action="ppaction://media"/>
            <a:extLst>
              <a:ext uri="{FF2B5EF4-FFF2-40B4-BE49-F238E27FC236}">
                <a16:creationId xmlns:a16="http://schemas.microsoft.com/office/drawing/2014/main" id="{560D921E-6740-46E0-7CCE-AB3C3880721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28807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2102"/>
    </mc:Choice>
    <mc:Fallback xmlns="">
      <p:transition spd="slow" advTm="62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s on a dark display">
            <a:extLst>
              <a:ext uri="{FF2B5EF4-FFF2-40B4-BE49-F238E27FC236}">
                <a16:creationId xmlns:a16="http://schemas.microsoft.com/office/drawing/2014/main" id="{9C2B13B0-E13F-224C-DCAF-08A759CB12C4}"/>
              </a:ext>
            </a:extLst>
          </p:cNvPr>
          <p:cNvPicPr>
            <a:picLocks noChangeAspect="1"/>
          </p:cNvPicPr>
          <p:nvPr/>
        </p:nvPicPr>
        <p:blipFill>
          <a:blip r:embed="rId5">
            <a:alphaModFix amt="40000"/>
          </a:blip>
          <a:srcRect t="10000"/>
          <a:stretch/>
        </p:blipFill>
        <p:spPr>
          <a:xfrm>
            <a:off x="0" y="10"/>
            <a:ext cx="12191980" cy="6857990"/>
          </a:xfrm>
          <a:prstGeom prst="rect">
            <a:avLst/>
          </a:prstGeom>
        </p:spPr>
      </p:pic>
      <p:sp>
        <p:nvSpPr>
          <p:cNvPr id="2" name="Title 1">
            <a:extLst>
              <a:ext uri="{FF2B5EF4-FFF2-40B4-BE49-F238E27FC236}">
                <a16:creationId xmlns:a16="http://schemas.microsoft.com/office/drawing/2014/main" id="{FFE18B6F-9182-80EF-FC9E-34549D196C60}"/>
              </a:ext>
            </a:extLst>
          </p:cNvPr>
          <p:cNvSpPr>
            <a:spLocks noGrp="1"/>
          </p:cNvSpPr>
          <p:nvPr>
            <p:ph type="title"/>
          </p:nvPr>
        </p:nvSpPr>
        <p:spPr>
          <a:xfrm>
            <a:off x="179400" y="734314"/>
            <a:ext cx="2443652" cy="706964"/>
          </a:xfrm>
        </p:spPr>
        <p:txBody>
          <a:bodyPr>
            <a:normAutofit/>
          </a:bodyPr>
          <a:lstStyle/>
          <a:p>
            <a:r>
              <a:rPr lang="en-IN" dirty="0">
                <a:solidFill>
                  <a:schemeClr val="tx1"/>
                </a:solidFill>
              </a:rPr>
              <a:t>INSIGHTS</a:t>
            </a:r>
          </a:p>
        </p:txBody>
      </p:sp>
      <p:sp>
        <p:nvSpPr>
          <p:cNvPr id="3" name="Content Placeholder 2">
            <a:extLst>
              <a:ext uri="{FF2B5EF4-FFF2-40B4-BE49-F238E27FC236}">
                <a16:creationId xmlns:a16="http://schemas.microsoft.com/office/drawing/2014/main" id="{70EF5216-F6BE-B82A-534B-DE613E17D534}"/>
              </a:ext>
            </a:extLst>
          </p:cNvPr>
          <p:cNvSpPr>
            <a:spLocks noGrp="1"/>
          </p:cNvSpPr>
          <p:nvPr>
            <p:ph idx="1"/>
          </p:nvPr>
        </p:nvSpPr>
        <p:spPr>
          <a:xfrm>
            <a:off x="175732" y="1740310"/>
            <a:ext cx="11840536" cy="4500108"/>
          </a:xfrm>
        </p:spPr>
        <p:txBody>
          <a:bodyPr>
            <a:normAutofit/>
          </a:bodyPr>
          <a:lstStyle/>
          <a:p>
            <a:pPr marL="0" indent="0">
              <a:lnSpc>
                <a:spcPct val="90000"/>
              </a:lnSpc>
              <a:buNone/>
            </a:pPr>
            <a:r>
              <a:rPr lang="en-IN" sz="2300" b="1" dirty="0">
                <a:solidFill>
                  <a:schemeClr val="tx1"/>
                </a:solidFill>
                <a:cs typeface="Times New Roman" panose="02020603050405020304" pitchFamily="18" charset="0"/>
              </a:rPr>
              <a:t>1. NO DYNAMIC PRICING STRATEGY:</a:t>
            </a:r>
          </a:p>
          <a:p>
            <a:pPr marL="0" indent="0">
              <a:lnSpc>
                <a:spcPct val="90000"/>
              </a:lnSpc>
              <a:buNone/>
            </a:pPr>
            <a:endParaRPr lang="en-IN" sz="2300" b="1" dirty="0">
              <a:solidFill>
                <a:schemeClr val="tx1"/>
              </a:solidFill>
              <a:cs typeface="Times New Roman" panose="02020603050405020304" pitchFamily="18" charset="0"/>
            </a:endParaRPr>
          </a:p>
          <a:p>
            <a:pPr lvl="1" algn="just">
              <a:lnSpc>
                <a:spcPct val="90000"/>
              </a:lnSpc>
              <a:buFont typeface="+mj-lt"/>
              <a:buAutoNum type="arabicPeriod"/>
            </a:pPr>
            <a:r>
              <a:rPr lang="en-US" sz="2100" dirty="0">
                <a:solidFill>
                  <a:schemeClr val="tx1"/>
                </a:solidFill>
                <a:cs typeface="Times New Roman" panose="02020603050405020304" pitchFamily="18" charset="0"/>
              </a:rPr>
              <a:t>Weekends generate less revenue than weekdays, even though they have a higher occupancy rate. Weekends, with a 62.64 % occupancy rate, generate ₹524 million, while weekdays, with a 55.9% occupancy rate, generate ₹1.18 billion in revenue. This discrepancy suggests a lack of a dynamic pricing strategy that could adjust to changing demand.</a:t>
            </a:r>
          </a:p>
          <a:p>
            <a:pPr lvl="1" algn="just">
              <a:lnSpc>
                <a:spcPct val="90000"/>
              </a:lnSpc>
              <a:buFont typeface="+mj-lt"/>
              <a:buAutoNum type="arabicPeriod"/>
            </a:pPr>
            <a:endParaRPr lang="en-US" sz="2100" dirty="0">
              <a:solidFill>
                <a:schemeClr val="tx1"/>
              </a:solidFill>
              <a:cs typeface="Times New Roman" panose="02020603050405020304" pitchFamily="18" charset="0"/>
            </a:endParaRPr>
          </a:p>
          <a:p>
            <a:pPr lvl="1" algn="just">
              <a:lnSpc>
                <a:spcPct val="90000"/>
              </a:lnSpc>
              <a:buFont typeface="+mj-lt"/>
              <a:buAutoNum type="arabicPeriod"/>
            </a:pPr>
            <a:r>
              <a:rPr lang="en-US" sz="2100" dirty="0">
                <a:solidFill>
                  <a:schemeClr val="tx1"/>
                </a:solidFill>
                <a:cs typeface="Times New Roman" panose="02020603050405020304" pitchFamily="18" charset="0"/>
              </a:rPr>
              <a:t>The revenue and occupancy rates for May, June, and July are nearly identical, even though April to June is typically considered the holiday season. This indicates a lack of seasonal variation. AtliQ Grands is unable to capitalize on this increased demand.</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E98C0B3-D330-8BE2-ED40-3357CACC8BB3}"/>
              </a:ext>
            </a:extLst>
          </p:cNvPr>
          <p:cNvSpPr txBox="1"/>
          <p:nvPr/>
        </p:nvSpPr>
        <p:spPr>
          <a:xfrm>
            <a:off x="10677832" y="6364543"/>
            <a:ext cx="134210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Contd….</a:t>
            </a:r>
          </a:p>
        </p:txBody>
      </p:sp>
      <p:pic>
        <p:nvPicPr>
          <p:cNvPr id="41" name="Audio 40">
            <a:hlinkClick r:id="" action="ppaction://media"/>
            <a:extLst>
              <a:ext uri="{FF2B5EF4-FFF2-40B4-BE49-F238E27FC236}">
                <a16:creationId xmlns:a16="http://schemas.microsoft.com/office/drawing/2014/main" id="{530CFF14-A5D1-D81F-031D-56366AC243A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25114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3133"/>
    </mc:Choice>
    <mc:Fallback xmlns="">
      <p:transition spd="slow" advTm="13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IN"/>
          </a:p>
        </p:txBody>
      </p:sp>
      <p:sp>
        <p:nvSpPr>
          <p:cNvPr id="13" name="Freeform: Shape 12">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IN"/>
          </a:p>
        </p:txBody>
      </p:sp>
      <p:sp>
        <p:nvSpPr>
          <p:cNvPr id="15"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pic>
        <p:nvPicPr>
          <p:cNvPr id="6" name="Picture 5" descr="A text on a page&#10;&#10;Description automatically generated">
            <a:extLst>
              <a:ext uri="{FF2B5EF4-FFF2-40B4-BE49-F238E27FC236}">
                <a16:creationId xmlns:a16="http://schemas.microsoft.com/office/drawing/2014/main" id="{4AE9B4B2-5859-A28D-DC58-FBD4A85F4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0391" y="1768610"/>
            <a:ext cx="7030844" cy="4126929"/>
          </a:xfrm>
          <a:prstGeom prst="rect">
            <a:avLst/>
          </a:prstGeom>
        </p:spPr>
      </p:pic>
      <p:sp>
        <p:nvSpPr>
          <p:cNvPr id="17" name="Rectangle 16">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Oval 18">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Oval 20">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8F30A72E-BAF3-73B0-5626-7101D9DDD151}"/>
              </a:ext>
            </a:extLst>
          </p:cNvPr>
          <p:cNvSpPr>
            <a:spLocks noGrp="1"/>
          </p:cNvSpPr>
          <p:nvPr>
            <p:ph idx="1"/>
          </p:nvPr>
        </p:nvSpPr>
        <p:spPr>
          <a:xfrm>
            <a:off x="438810" y="1970350"/>
            <a:ext cx="4405823" cy="3073650"/>
          </a:xfrm>
        </p:spPr>
        <p:txBody>
          <a:bodyPr>
            <a:normAutofit/>
          </a:bodyPr>
          <a:lstStyle/>
          <a:p>
            <a:pPr marL="0" indent="0" algn="just">
              <a:lnSpc>
                <a:spcPct val="90000"/>
              </a:lnSpc>
              <a:buNone/>
            </a:pPr>
            <a:br>
              <a:rPr lang="en-IN" sz="1700" dirty="0">
                <a:solidFill>
                  <a:srgbClr val="FFFFFF"/>
                </a:solidFill>
                <a:latin typeface="Times New Roman" panose="02020603050405020304" pitchFamily="18" charset="0"/>
                <a:cs typeface="Times New Roman" panose="02020603050405020304" pitchFamily="18" charset="0"/>
              </a:rPr>
            </a:br>
            <a:r>
              <a:rPr lang="en-US" sz="2500" dirty="0">
                <a:solidFill>
                  <a:srgbClr val="FFFFFF"/>
                </a:solidFill>
                <a:latin typeface="Times New Roman" panose="02020603050405020304" pitchFamily="18" charset="0"/>
                <a:cs typeface="Times New Roman" panose="02020603050405020304" pitchFamily="18" charset="0"/>
              </a:rPr>
              <a:t>India's occupancy rates, reflecting strong demand, are estimated to be at 70%, particularly for the premium and luxury segments. AtliQ Grands, with occupancy rates ranging from 58% to 60%, is lagging industry standards.</a:t>
            </a:r>
            <a:endParaRPr lang="en-IN" sz="2500" dirty="0">
              <a:solidFill>
                <a:srgbClr val="FFFFFF"/>
              </a:solidFill>
              <a:latin typeface="Times New Roman" panose="02020603050405020304" pitchFamily="18" charset="0"/>
              <a:cs typeface="Times New Roman" panose="02020603050405020304" pitchFamily="18" charset="0"/>
            </a:endParaRPr>
          </a:p>
        </p:txBody>
      </p:sp>
      <p:sp>
        <p:nvSpPr>
          <p:cNvPr id="23"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IN"/>
          </a:p>
        </p:txBody>
      </p:sp>
      <p:sp>
        <p:nvSpPr>
          <p:cNvPr id="14" name="TextBox 13">
            <a:extLst>
              <a:ext uri="{FF2B5EF4-FFF2-40B4-BE49-F238E27FC236}">
                <a16:creationId xmlns:a16="http://schemas.microsoft.com/office/drawing/2014/main" id="{8210C8C1-4111-6A19-9CE2-F8D96628BB13}"/>
              </a:ext>
            </a:extLst>
          </p:cNvPr>
          <p:cNvSpPr txBox="1"/>
          <p:nvPr/>
        </p:nvSpPr>
        <p:spPr>
          <a:xfrm>
            <a:off x="4951444" y="939768"/>
            <a:ext cx="5390610" cy="784830"/>
          </a:xfrm>
          <a:prstGeom prst="rect">
            <a:avLst/>
          </a:prstGeom>
          <a:noFill/>
        </p:spPr>
        <p:txBody>
          <a:bodyPr wrap="square" rtlCol="0">
            <a:spAutoFit/>
          </a:bodyPr>
          <a:lstStyle/>
          <a:p>
            <a:r>
              <a:rPr lang="en-US" sz="1500" dirty="0">
                <a:solidFill>
                  <a:schemeClr val="bg1">
                    <a:lumMod val="50000"/>
                    <a:lumOff val="50000"/>
                  </a:schemeClr>
                </a:solidFill>
                <a:latin typeface="Times New Roman" panose="02020603050405020304" pitchFamily="18" charset="0"/>
                <a:cs typeface="Times New Roman" panose="02020603050405020304" pitchFamily="18" charset="0"/>
              </a:rPr>
              <a:t>Based on reports from Smith Travel Research (STR), HVS Anarock, FHRAI (Federation of Hotels and Restaurant Association of India)</a:t>
            </a:r>
            <a:endParaRPr lang="en-IN" sz="1500" dirty="0">
              <a:solidFill>
                <a:schemeClr val="bg1">
                  <a:lumMod val="50000"/>
                  <a:lumOff val="50000"/>
                </a:schemeClr>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1CA5B6CE-2096-987C-5AFF-68E95F22F8FE}"/>
              </a:ext>
            </a:extLst>
          </p:cNvPr>
          <p:cNvSpPr txBox="1"/>
          <p:nvPr/>
        </p:nvSpPr>
        <p:spPr>
          <a:xfrm>
            <a:off x="685227" y="1208373"/>
            <a:ext cx="3656432" cy="800219"/>
          </a:xfrm>
          <a:prstGeom prst="rect">
            <a:avLst/>
          </a:prstGeom>
          <a:noFill/>
        </p:spPr>
        <p:txBody>
          <a:bodyPr wrap="square">
            <a:spAutoFit/>
          </a:bodyPr>
          <a:lstStyle/>
          <a:p>
            <a:pPr algn="ctr"/>
            <a:r>
              <a:rPr lang="en-IN" sz="2300" b="1" cap="none" spc="50" dirty="0">
                <a:ln w="0"/>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2. BELOW-MARKET PERFORMANCE:</a:t>
            </a:r>
            <a:endParaRPr lang="en-IN" sz="2300" b="1" cap="none" spc="50" dirty="0">
              <a:ln w="0"/>
              <a:effectLst>
                <a:innerShdw blurRad="63500" dist="50800" dir="13500000">
                  <a:srgbClr val="000000">
                    <a:alpha val="50000"/>
                  </a:srgbClr>
                </a:innerShdw>
              </a:effectLst>
            </a:endParaRPr>
          </a:p>
        </p:txBody>
      </p:sp>
      <p:sp>
        <p:nvSpPr>
          <p:cNvPr id="22" name="TextBox 21">
            <a:extLst>
              <a:ext uri="{FF2B5EF4-FFF2-40B4-BE49-F238E27FC236}">
                <a16:creationId xmlns:a16="http://schemas.microsoft.com/office/drawing/2014/main" id="{061ECBB3-9060-DE2E-E109-B8706F04A705}"/>
              </a:ext>
            </a:extLst>
          </p:cNvPr>
          <p:cNvSpPr txBox="1"/>
          <p:nvPr/>
        </p:nvSpPr>
        <p:spPr>
          <a:xfrm>
            <a:off x="10780712" y="6336483"/>
            <a:ext cx="1312606" cy="369332"/>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Contd…</a:t>
            </a:r>
          </a:p>
        </p:txBody>
      </p:sp>
    </p:spTree>
    <p:extLst>
      <p:ext uri="{BB962C8B-B14F-4D97-AF65-F5344CB8AC3E}">
        <p14:creationId xmlns:p14="http://schemas.microsoft.com/office/powerpoint/2010/main" val="113002176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IN"/>
          </a:p>
        </p:txBody>
      </p:sp>
      <p:sp>
        <p:nvSpPr>
          <p:cNvPr id="63" name="Freeform: Shape 62">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IN"/>
          </a:p>
        </p:txBody>
      </p:sp>
      <p:sp>
        <p:nvSpPr>
          <p:cNvPr id="65"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IN"/>
          </a:p>
        </p:txBody>
      </p:sp>
      <p:pic>
        <p:nvPicPr>
          <p:cNvPr id="7" name="Picture 6" descr="A close-up of a page&#10;&#10;Description automatically generated">
            <a:extLst>
              <a:ext uri="{FF2B5EF4-FFF2-40B4-BE49-F238E27FC236}">
                <a16:creationId xmlns:a16="http://schemas.microsoft.com/office/drawing/2014/main" id="{C15ACE24-87F1-B8A2-4886-F86536505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2960" y="1163615"/>
            <a:ext cx="6574058" cy="5292220"/>
          </a:xfrm>
          <a:prstGeom prst="rect">
            <a:avLst/>
          </a:prstGeom>
        </p:spPr>
      </p:pic>
      <p:sp>
        <p:nvSpPr>
          <p:cNvPr id="67" name="Rectangle 66">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9" name="Oval 68">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 name="Oval 70">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004A3C2A-D056-9D0B-BA3F-389E0C7C6C92}"/>
              </a:ext>
            </a:extLst>
          </p:cNvPr>
          <p:cNvSpPr>
            <a:spLocks noGrp="1"/>
          </p:cNvSpPr>
          <p:nvPr>
            <p:ph idx="1"/>
          </p:nvPr>
        </p:nvSpPr>
        <p:spPr>
          <a:xfrm>
            <a:off x="423335" y="973131"/>
            <a:ext cx="4205598" cy="4690250"/>
          </a:xfrm>
        </p:spPr>
        <p:txBody>
          <a:bodyPr>
            <a:noAutofit/>
          </a:bodyPr>
          <a:lstStyle/>
          <a:p>
            <a:pPr algn="just"/>
            <a:r>
              <a:rPr lang="en-US" sz="2500" dirty="0">
                <a:solidFill>
                  <a:srgbClr val="FFFFFF"/>
                </a:solidFill>
                <a:latin typeface="Times New Roman" panose="02020603050405020304" pitchFamily="18" charset="0"/>
                <a:cs typeface="Times New Roman" panose="02020603050405020304" pitchFamily="18" charset="0"/>
              </a:rPr>
              <a:t>The industry benchmark Average Daily Rate (ADR) for luxury-class hotels in Tier-1 Indian cities is ₹15,000. Atliq Grands, with ADR for its Elite class (11,320) is below ₹15,000.</a:t>
            </a:r>
          </a:p>
          <a:p>
            <a:r>
              <a:rPr lang="en-US" sz="2500" dirty="0">
                <a:solidFill>
                  <a:srgbClr val="FFFFFF"/>
                </a:solidFill>
                <a:latin typeface="Times New Roman" panose="02020603050405020304" pitchFamily="18" charset="0"/>
                <a:cs typeface="Times New Roman" panose="02020603050405020304" pitchFamily="18" charset="0"/>
              </a:rPr>
              <a:t>All the cities in which AtliQ Grands operates has ADR value below the market benchmark.</a:t>
            </a:r>
          </a:p>
        </p:txBody>
      </p:sp>
      <p:sp>
        <p:nvSpPr>
          <p:cNvPr id="73"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IN"/>
          </a:p>
        </p:txBody>
      </p:sp>
      <p:sp>
        <p:nvSpPr>
          <p:cNvPr id="8" name="TextBox 7">
            <a:extLst>
              <a:ext uri="{FF2B5EF4-FFF2-40B4-BE49-F238E27FC236}">
                <a16:creationId xmlns:a16="http://schemas.microsoft.com/office/drawing/2014/main" id="{E09395E7-2C7C-FCE5-8100-AFA7308B90E9}"/>
              </a:ext>
            </a:extLst>
          </p:cNvPr>
          <p:cNvSpPr txBox="1"/>
          <p:nvPr/>
        </p:nvSpPr>
        <p:spPr>
          <a:xfrm>
            <a:off x="10817007" y="6455835"/>
            <a:ext cx="1337944" cy="369332"/>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Contd…</a:t>
            </a:r>
          </a:p>
        </p:txBody>
      </p:sp>
    </p:spTree>
    <p:extLst>
      <p:ext uri="{BB962C8B-B14F-4D97-AF65-F5344CB8AC3E}">
        <p14:creationId xmlns:p14="http://schemas.microsoft.com/office/powerpoint/2010/main" val="72915024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men in matching clothes">
            <a:extLst>
              <a:ext uri="{FF2B5EF4-FFF2-40B4-BE49-F238E27FC236}">
                <a16:creationId xmlns:a16="http://schemas.microsoft.com/office/drawing/2014/main" id="{6AE35D76-238C-770F-0856-3BC5F55B1A01}"/>
              </a:ext>
            </a:extLst>
          </p:cNvPr>
          <p:cNvPicPr>
            <a:picLocks noChangeAspect="1"/>
          </p:cNvPicPr>
          <p:nvPr/>
        </p:nvPicPr>
        <p:blipFill>
          <a:blip r:embed="rId2">
            <a:alphaModFix amt="40000"/>
          </a:blip>
          <a:srcRect t="21053"/>
          <a:stretch/>
        </p:blipFill>
        <p:spPr>
          <a:xfrm>
            <a:off x="20" y="0"/>
            <a:ext cx="12191980" cy="6857990"/>
          </a:xfrm>
          <a:prstGeom prst="rect">
            <a:avLst/>
          </a:prstGeom>
        </p:spPr>
      </p:pic>
      <p:sp>
        <p:nvSpPr>
          <p:cNvPr id="2" name="Title 1">
            <a:extLst>
              <a:ext uri="{FF2B5EF4-FFF2-40B4-BE49-F238E27FC236}">
                <a16:creationId xmlns:a16="http://schemas.microsoft.com/office/drawing/2014/main" id="{171B09B9-72B3-2A34-4A47-2A86DA52CB23}"/>
              </a:ext>
            </a:extLst>
          </p:cNvPr>
          <p:cNvSpPr>
            <a:spLocks noGrp="1"/>
          </p:cNvSpPr>
          <p:nvPr>
            <p:ph type="title"/>
          </p:nvPr>
        </p:nvSpPr>
        <p:spPr>
          <a:xfrm>
            <a:off x="137315" y="649409"/>
            <a:ext cx="3756259" cy="942938"/>
          </a:xfrm>
        </p:spPr>
        <p:txBody>
          <a:bodyPr>
            <a:noAutofit/>
          </a:bodyPr>
          <a:lstStyle/>
          <a:p>
            <a:r>
              <a:rPr lang="en-IN" sz="2800" dirty="0">
                <a:solidFill>
                  <a:schemeClr val="tx1"/>
                </a:solidFill>
                <a:latin typeface="Times New Roman" panose="02020603050405020304" pitchFamily="18" charset="0"/>
                <a:cs typeface="Times New Roman" panose="02020603050405020304" pitchFamily="18" charset="0"/>
              </a:rPr>
              <a:t>3</a:t>
            </a:r>
            <a:r>
              <a:rPr lang="en-IN" sz="2800" b="1" dirty="0">
                <a:solidFill>
                  <a:schemeClr val="tx1"/>
                </a:solidFill>
                <a:latin typeface="Times New Roman" panose="02020603050405020304" pitchFamily="18" charset="0"/>
                <a:cs typeface="Times New Roman" panose="02020603050405020304" pitchFamily="18" charset="0"/>
              </a:rPr>
              <a:t>. CANCELLATIONS:</a:t>
            </a:r>
          </a:p>
        </p:txBody>
      </p:sp>
      <p:sp>
        <p:nvSpPr>
          <p:cNvPr id="3" name="Content Placeholder 2">
            <a:extLst>
              <a:ext uri="{FF2B5EF4-FFF2-40B4-BE49-F238E27FC236}">
                <a16:creationId xmlns:a16="http://schemas.microsoft.com/office/drawing/2014/main" id="{90EC9862-8116-CB87-45EA-55AE8847FD3F}"/>
              </a:ext>
            </a:extLst>
          </p:cNvPr>
          <p:cNvSpPr>
            <a:spLocks noGrp="1"/>
          </p:cNvSpPr>
          <p:nvPr>
            <p:ph idx="1"/>
          </p:nvPr>
        </p:nvSpPr>
        <p:spPr>
          <a:xfrm>
            <a:off x="1" y="1710814"/>
            <a:ext cx="12191999" cy="4984954"/>
          </a:xfrm>
        </p:spPr>
        <p:txBody>
          <a:bodyPr>
            <a:noAutofit/>
          </a:bodyPr>
          <a:lstStyle/>
          <a:p>
            <a:pPr algn="just"/>
            <a:r>
              <a:rPr lang="en-US" sz="2500" dirty="0">
                <a:solidFill>
                  <a:schemeClr val="tx1"/>
                </a:solidFill>
                <a:latin typeface="Times New Roman" panose="02020603050405020304" pitchFamily="18" charset="0"/>
                <a:cs typeface="Times New Roman" panose="02020603050405020304" pitchFamily="18" charset="0"/>
              </a:rPr>
              <a:t>Direct offline channel exhibit the lowest cancellation percentage among all booking platforms. AtliQ Grand should prioritize transparently listing its amenities and policies or consider partnering with a more suitable booking platform.</a:t>
            </a:r>
          </a:p>
          <a:p>
            <a:pPr algn="just"/>
            <a:r>
              <a:rPr lang="en-US" sz="2500" dirty="0">
                <a:solidFill>
                  <a:schemeClr val="tx1"/>
                </a:solidFill>
                <a:latin typeface="Times New Roman" panose="02020603050405020304" pitchFamily="18" charset="0"/>
                <a:cs typeface="Times New Roman" panose="02020603050405020304" pitchFamily="18" charset="0"/>
              </a:rPr>
              <a:t>Elite Category tops the cancellations amongst the room classes (12,357).</a:t>
            </a:r>
          </a:p>
          <a:p>
            <a:pPr algn="just"/>
            <a:r>
              <a:rPr lang="en-US" sz="2500" dirty="0">
                <a:solidFill>
                  <a:schemeClr val="tx1"/>
                </a:solidFill>
                <a:latin typeface="Times New Roman" panose="02020603050405020304" pitchFamily="18" charset="0"/>
                <a:cs typeface="Times New Roman" panose="02020603050405020304" pitchFamily="18" charset="0"/>
              </a:rPr>
              <a:t>Mumbai, despite being the highest revenue-generating city at 668 million INR, also exhibits the highest cancellation rates (10,754). Atliq Grands should reassess its business approach in Mumbai to mitigate this issue.</a:t>
            </a:r>
          </a:p>
          <a:p>
            <a:pPr algn="just"/>
            <a:r>
              <a:rPr lang="en-US" sz="2500" dirty="0">
                <a:solidFill>
                  <a:schemeClr val="tx1"/>
                </a:solidFill>
                <a:latin typeface="Times New Roman" panose="02020603050405020304" pitchFamily="18" charset="0"/>
                <a:cs typeface="Times New Roman" panose="02020603050405020304" pitchFamily="18" charset="0"/>
              </a:rPr>
              <a:t>This shows a gap between AtliQ Grand’s service and consumer expectations.</a:t>
            </a:r>
          </a:p>
          <a:p>
            <a:pPr algn="just"/>
            <a:r>
              <a:rPr lang="en-US" sz="2500" dirty="0">
                <a:solidFill>
                  <a:schemeClr val="tx1"/>
                </a:solidFill>
                <a:latin typeface="Times New Roman" panose="02020603050405020304" pitchFamily="18" charset="0"/>
                <a:cs typeface="Times New Roman" panose="02020603050405020304" pitchFamily="18" charset="0"/>
              </a:rPr>
              <a:t>Atliq Palace has the highest cancellations amongst the properties (5949), while Atliq Seasons has the least at 987.</a:t>
            </a:r>
            <a:endParaRPr lang="en-IN" sz="2500" dirty="0">
              <a:solidFill>
                <a:schemeClr val="tx1"/>
              </a:solidFill>
            </a:endParaRPr>
          </a:p>
        </p:txBody>
      </p:sp>
    </p:spTree>
    <p:extLst>
      <p:ext uri="{BB962C8B-B14F-4D97-AF65-F5344CB8AC3E}">
        <p14:creationId xmlns:p14="http://schemas.microsoft.com/office/powerpoint/2010/main" val="987140965"/>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 Boardroom</Template>
  <TotalTime>1803</TotalTime>
  <Words>733</Words>
  <Application>Microsoft Office PowerPoint</Application>
  <PresentationFormat>Widescreen</PresentationFormat>
  <Paragraphs>56</Paragraphs>
  <Slides>10</Slides>
  <Notes>6</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Arial</vt:lpstr>
      <vt:lpstr>Century Gothic</vt:lpstr>
      <vt:lpstr>Modern Love</vt:lpstr>
      <vt:lpstr>Times New Roman</vt:lpstr>
      <vt:lpstr>Wingdings 3</vt:lpstr>
      <vt:lpstr>Ion Boardroom</vt:lpstr>
      <vt:lpstr>ATLIQ GRANDS HOSPITALITY ANALYSIS</vt:lpstr>
      <vt:lpstr>Problem Statement</vt:lpstr>
      <vt:lpstr>Key Metrics</vt:lpstr>
      <vt:lpstr>Key Metrics</vt:lpstr>
      <vt:lpstr>Dashboards:</vt:lpstr>
      <vt:lpstr>INSIGHTS</vt:lpstr>
      <vt:lpstr>PowerPoint Presentation</vt:lpstr>
      <vt:lpstr>PowerPoint Presentation</vt:lpstr>
      <vt:lpstr>3. CANCELLATIONS: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14287</dc:creator>
  <cp:lastModifiedBy>14287</cp:lastModifiedBy>
  <cp:revision>12</cp:revision>
  <dcterms:created xsi:type="dcterms:W3CDTF">2024-11-20T05:28:33Z</dcterms:created>
  <dcterms:modified xsi:type="dcterms:W3CDTF">2024-12-05T07:09:32Z</dcterms:modified>
</cp:coreProperties>
</file>